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3"/>
  </p:notesMasterIdLst>
  <p:sldIdLst>
    <p:sldId id="256" r:id="rId5"/>
    <p:sldId id="257" r:id="rId6"/>
    <p:sldId id="258" r:id="rId7"/>
    <p:sldId id="260" r:id="rId8"/>
    <p:sldId id="261" r:id="rId9"/>
    <p:sldId id="259" r:id="rId10"/>
    <p:sldId id="263"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02" autoAdjust="0"/>
  </p:normalViewPr>
  <p:slideViewPr>
    <p:cSldViewPr snapToGrid="0">
      <p:cViewPr varScale="1">
        <p:scale>
          <a:sx n="101" d="100"/>
          <a:sy n="101" d="100"/>
        </p:scale>
        <p:origin x="9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5/1/2020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Tae</a:t>
            </a:r>
          </a:p>
        </p:txBody>
      </p:sp>
      <p:sp>
        <p:nvSpPr>
          <p:cNvPr id="4" name="Slide Number Placeholder 3"/>
          <p:cNvSpPr>
            <a:spLocks noGrp="1"/>
          </p:cNvSpPr>
          <p:nvPr>
            <p:ph type="sldNum" sz="quarter" idx="5"/>
          </p:nvPr>
        </p:nvSpPr>
        <p:spPr/>
        <p:txBody>
          <a:bodyPr/>
          <a:lstStyle/>
          <a:p>
            <a:fld id="{2CADD3C7-09A3-4FAE-BEB8-19FEF1926070}" type="slidenum">
              <a:rPr lang="en-US" smtClean="0"/>
              <a:t>2</a:t>
            </a:fld>
            <a:endParaRPr lang="en-US" dirty="0"/>
          </a:p>
        </p:txBody>
      </p:sp>
    </p:spTree>
    <p:extLst>
      <p:ext uri="{BB962C8B-B14F-4D97-AF65-F5344CB8AC3E}">
        <p14:creationId xmlns:p14="http://schemas.microsoft.com/office/powerpoint/2010/main" val="1703418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Najib and Jacob</a:t>
            </a:r>
          </a:p>
          <a:p>
            <a:r>
              <a:rPr lang="en-US" dirty="0"/>
              <a:t>Talk about seeding methods and issues /  Seed method for Lagged Fibonacci</a:t>
            </a:r>
          </a:p>
        </p:txBody>
      </p:sp>
      <p:sp>
        <p:nvSpPr>
          <p:cNvPr id="4" name="Slide Number Placeholder 3"/>
          <p:cNvSpPr>
            <a:spLocks noGrp="1"/>
          </p:cNvSpPr>
          <p:nvPr>
            <p:ph type="sldNum" sz="quarter" idx="5"/>
          </p:nvPr>
        </p:nvSpPr>
        <p:spPr/>
        <p:txBody>
          <a:bodyPr/>
          <a:lstStyle/>
          <a:p>
            <a:fld id="{2CADD3C7-09A3-4FAE-BEB8-19FEF1926070}" type="slidenum">
              <a:rPr lang="en-US" smtClean="0"/>
              <a:t>3</a:t>
            </a:fld>
            <a:endParaRPr lang="en-US" dirty="0"/>
          </a:p>
        </p:txBody>
      </p:sp>
    </p:spTree>
    <p:extLst>
      <p:ext uri="{BB962C8B-B14F-4D97-AF65-F5344CB8AC3E}">
        <p14:creationId xmlns:p14="http://schemas.microsoft.com/office/powerpoint/2010/main" val="22916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Spencer</a:t>
            </a:r>
          </a:p>
        </p:txBody>
      </p:sp>
      <p:sp>
        <p:nvSpPr>
          <p:cNvPr id="4" name="Slide Number Placeholder 3"/>
          <p:cNvSpPr>
            <a:spLocks noGrp="1"/>
          </p:cNvSpPr>
          <p:nvPr>
            <p:ph type="sldNum" sz="quarter" idx="5"/>
          </p:nvPr>
        </p:nvSpPr>
        <p:spPr/>
        <p:txBody>
          <a:bodyPr/>
          <a:lstStyle/>
          <a:p>
            <a:fld id="{2CADD3C7-09A3-4FAE-BEB8-19FEF1926070}" type="slidenum">
              <a:rPr lang="en-US" smtClean="0"/>
              <a:t>4</a:t>
            </a:fld>
            <a:endParaRPr lang="en-US" dirty="0"/>
          </a:p>
        </p:txBody>
      </p:sp>
    </p:spTree>
    <p:extLst>
      <p:ext uri="{BB962C8B-B14F-4D97-AF65-F5344CB8AC3E}">
        <p14:creationId xmlns:p14="http://schemas.microsoft.com/office/powerpoint/2010/main" val="373862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Spencer</a:t>
            </a:r>
          </a:p>
        </p:txBody>
      </p:sp>
      <p:sp>
        <p:nvSpPr>
          <p:cNvPr id="4" name="Slide Number Placeholder 3"/>
          <p:cNvSpPr>
            <a:spLocks noGrp="1"/>
          </p:cNvSpPr>
          <p:nvPr>
            <p:ph type="sldNum" sz="quarter" idx="5"/>
          </p:nvPr>
        </p:nvSpPr>
        <p:spPr/>
        <p:txBody>
          <a:bodyPr/>
          <a:lstStyle/>
          <a:p>
            <a:fld id="{2CADD3C7-09A3-4FAE-BEB8-19FEF1926070}" type="slidenum">
              <a:rPr lang="en-US" smtClean="0"/>
              <a:t>5</a:t>
            </a:fld>
            <a:endParaRPr lang="en-US" dirty="0"/>
          </a:p>
        </p:txBody>
      </p:sp>
    </p:spTree>
    <p:extLst>
      <p:ext uri="{BB962C8B-B14F-4D97-AF65-F5344CB8AC3E}">
        <p14:creationId xmlns:p14="http://schemas.microsoft.com/office/powerpoint/2010/main" val="1553479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other research had Leaky-</a:t>
            </a:r>
            <a:r>
              <a:rPr lang="en-US" dirty="0" err="1"/>
              <a:t>Relu’s</a:t>
            </a:r>
            <a:r>
              <a:rPr lang="en-US" dirty="0"/>
              <a:t>… we are aiming for simplicity.</a:t>
            </a:r>
          </a:p>
        </p:txBody>
      </p:sp>
      <p:sp>
        <p:nvSpPr>
          <p:cNvPr id="4" name="Slide Number Placeholder 3"/>
          <p:cNvSpPr>
            <a:spLocks noGrp="1"/>
          </p:cNvSpPr>
          <p:nvPr>
            <p:ph type="sldNum" sz="quarter" idx="5"/>
          </p:nvPr>
        </p:nvSpPr>
        <p:spPr/>
        <p:txBody>
          <a:bodyPr/>
          <a:lstStyle/>
          <a:p>
            <a:fld id="{2CADD3C7-09A3-4FAE-BEB8-19FEF1926070}" type="slidenum">
              <a:rPr lang="en-US" smtClean="0"/>
              <a:t>6</a:t>
            </a:fld>
            <a:endParaRPr lang="en-US" dirty="0"/>
          </a:p>
        </p:txBody>
      </p:sp>
    </p:spTree>
    <p:extLst>
      <p:ext uri="{BB962C8B-B14F-4D97-AF65-F5344CB8AC3E}">
        <p14:creationId xmlns:p14="http://schemas.microsoft.com/office/powerpoint/2010/main" val="2441158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Matthew and Spencer</a:t>
            </a:r>
          </a:p>
        </p:txBody>
      </p:sp>
      <p:sp>
        <p:nvSpPr>
          <p:cNvPr id="4" name="Slide Number Placeholder 3"/>
          <p:cNvSpPr>
            <a:spLocks noGrp="1"/>
          </p:cNvSpPr>
          <p:nvPr>
            <p:ph type="sldNum" sz="quarter" idx="5"/>
          </p:nvPr>
        </p:nvSpPr>
        <p:spPr/>
        <p:txBody>
          <a:bodyPr/>
          <a:lstStyle/>
          <a:p>
            <a:fld id="{2CADD3C7-09A3-4FAE-BEB8-19FEF1926070}" type="slidenum">
              <a:rPr lang="en-US" smtClean="0"/>
              <a:t>7</a:t>
            </a:fld>
            <a:endParaRPr lang="en-US" dirty="0"/>
          </a:p>
        </p:txBody>
      </p:sp>
    </p:spTree>
    <p:extLst>
      <p:ext uri="{BB962C8B-B14F-4D97-AF65-F5344CB8AC3E}">
        <p14:creationId xmlns:p14="http://schemas.microsoft.com/office/powerpoint/2010/main" val="529544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Matthew and Spencer </a:t>
            </a:r>
          </a:p>
        </p:txBody>
      </p:sp>
      <p:sp>
        <p:nvSpPr>
          <p:cNvPr id="4" name="Slide Number Placeholder 3"/>
          <p:cNvSpPr>
            <a:spLocks noGrp="1"/>
          </p:cNvSpPr>
          <p:nvPr>
            <p:ph type="sldNum" sz="quarter" idx="5"/>
          </p:nvPr>
        </p:nvSpPr>
        <p:spPr/>
        <p:txBody>
          <a:bodyPr/>
          <a:lstStyle/>
          <a:p>
            <a:fld id="{2CADD3C7-09A3-4FAE-BEB8-19FEF1926070}" type="slidenum">
              <a:rPr lang="en-US" smtClean="0"/>
              <a:t>8</a:t>
            </a:fld>
            <a:endParaRPr lang="en-US" dirty="0"/>
          </a:p>
        </p:txBody>
      </p:sp>
    </p:spTree>
    <p:extLst>
      <p:ext uri="{BB962C8B-B14F-4D97-AF65-F5344CB8AC3E}">
        <p14:creationId xmlns:p14="http://schemas.microsoft.com/office/powerpoint/2010/main" val="2703326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0510C1-68D9-426D-AFF5-EDA5A83FE26A}" type="datetime1">
              <a:rPr lang="en-US" smtClean="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091879-48A3-47A5-B5C8-C41471DFF8B2}" type="datetime1">
              <a:rPr lang="en-US" smtClean="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C7C44A-C59B-49C4-9531-4190F8FAE95F}" type="datetime1">
              <a:rPr lang="en-US" smtClean="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E28E5E-DC47-4CBE-B1BE-E523592C43BA}" type="datetime1">
              <a:rPr lang="en-US" smtClean="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DA05-0A74-445A-9678-785271128EAB}" type="datetime1">
              <a:rPr lang="en-US" smtClean="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9ACA9B6-A8AD-4AF5-BB43-51E59DFE94B3}" type="datetime1">
              <a:rPr lang="en-US" smtClean="0"/>
              <a:t>5/1/2020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F9AA368-3A61-4BEF-AE31-0F0140812D38}" type="datetime1">
              <a:rPr lang="en-US" smtClean="0"/>
              <a:t>5/1/2020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70FDF-F600-4B46-B231-29938188BEE7}" type="datetime1">
              <a:rPr lang="en-US" smtClean="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58A41-3024-4EAE-B64C-415ABA25C013}" type="datetime1">
              <a:rPr lang="en-US" smtClean="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3974CA42-1A45-4FB0-8BE1-C01D6544A525}" type="datetime1">
              <a:rPr lang="en-US" smtClean="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7BB06A-C244-4D67-B7D6-73ED97A417CC}" type="datetime1">
              <a:rPr lang="en-US" smtClean="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62B9DB-4E53-4561-B648-0C97F954A6ED}" type="datetime1">
              <a:rPr lang="en-US" smtClean="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AD8F65-68DA-4DE0-AA51-C1705F712F09}" type="datetime1">
              <a:rPr lang="en-US" smtClean="0"/>
              <a:t>5/1/2020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F008D61C-CB42-4521-A465-4F00F6373107}" type="datetime1">
              <a:rPr lang="en-US" smtClean="0"/>
              <a:t>5/1/2020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D1543F9-AF82-48DC-9EF3-0CBC98B23DF1}" type="datetime1">
              <a:rPr lang="en-US" smtClean="0"/>
              <a:t>5/1/2020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3B79E4A-1422-43DE-B397-8AA34503285C}" type="datetime1">
              <a:rPr lang="en-US" smtClean="0"/>
              <a:t>5/1/2020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679680-FDFB-4F63-A942-14E00CD81373}" type="datetime1">
              <a:rPr lang="en-US" smtClean="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6C27C16-19D4-4027-9C62-B26B19FAF244}" type="datetime1">
              <a:rPr lang="en-US" smtClean="0"/>
              <a:t>5/1/2020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FE29227B-4703-4DAD-A51E-EBA7FE3BC51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l="4365" t="23391" r="4727"/>
          <a:stretch/>
        </p:blipFill>
        <p:spPr>
          <a:xfrm>
            <a:off x="20" y="10"/>
            <a:ext cx="12191980" cy="6857990"/>
          </a:xfrm>
          <a:prstGeom prst="rect">
            <a:avLst/>
          </a:prstGeom>
        </p:spPr>
      </p:pic>
      <p:sp>
        <p:nvSpPr>
          <p:cNvPr id="2" name="Title 1">
            <a:extLst>
              <a:ext uri="{FF2B5EF4-FFF2-40B4-BE49-F238E27FC236}">
                <a16:creationId xmlns:a16="http://schemas.microsoft.com/office/drawing/2014/main" id="{5A42F1FE-7C96-4161-95B9-B9C1C51936E4}"/>
              </a:ext>
            </a:extLst>
          </p:cNvPr>
          <p:cNvSpPr>
            <a:spLocks noGrp="1"/>
          </p:cNvSpPr>
          <p:nvPr>
            <p:ph type="ctrTitle"/>
          </p:nvPr>
        </p:nvSpPr>
        <p:spPr>
          <a:xfrm>
            <a:off x="1683171" y="3055903"/>
            <a:ext cx="8825658" cy="1220449"/>
          </a:xfrm>
        </p:spPr>
        <p:txBody>
          <a:bodyPr>
            <a:normAutofit/>
          </a:bodyPr>
          <a:lstStyle/>
          <a:p>
            <a:r>
              <a:rPr lang="en-US" sz="3600" b="1" dirty="0">
                <a:latin typeface="Segoe UI" panose="020B0502040204020203" pitchFamily="34" charset="0"/>
                <a:cs typeface="Segoe UI" panose="020B0502040204020203" pitchFamily="34" charset="0"/>
              </a:rPr>
              <a:t>Predicting Pseudo Random Values Using Convolutional Neural Networks</a:t>
            </a:r>
          </a:p>
        </p:txBody>
      </p:sp>
      <p:sp>
        <p:nvSpPr>
          <p:cNvPr id="30" name="Rectangle 2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69AB15BF-BF34-4204-93EC-D02FE8404165}"/>
              </a:ext>
            </a:extLst>
          </p:cNvPr>
          <p:cNvSpPr txBox="1"/>
          <p:nvPr/>
        </p:nvSpPr>
        <p:spPr>
          <a:xfrm>
            <a:off x="199920" y="154148"/>
            <a:ext cx="2045753" cy="1754326"/>
          </a:xfrm>
          <a:prstGeom prst="rect">
            <a:avLst/>
          </a:prstGeom>
          <a:noFill/>
        </p:spPr>
        <p:txBody>
          <a:bodyPr wrap="none" rtlCol="0">
            <a:spAutoFit/>
          </a:bodyPr>
          <a:lstStyle/>
          <a:p>
            <a:r>
              <a:rPr lang="en-US" dirty="0"/>
              <a:t>Spencer Arnold</a:t>
            </a:r>
          </a:p>
          <a:p>
            <a:r>
              <a:rPr lang="en-US" dirty="0" err="1"/>
              <a:t>Abdinajib</a:t>
            </a:r>
            <a:r>
              <a:rPr lang="en-US" dirty="0"/>
              <a:t> Ali</a:t>
            </a:r>
          </a:p>
          <a:p>
            <a:r>
              <a:rPr lang="en-US" dirty="0"/>
              <a:t>Jacob Anderson</a:t>
            </a:r>
          </a:p>
          <a:p>
            <a:r>
              <a:rPr lang="en-US" dirty="0"/>
              <a:t>Matthew Hawks</a:t>
            </a:r>
          </a:p>
          <a:p>
            <a:r>
              <a:rPr lang="en-US" dirty="0"/>
              <a:t>Ryan Hines</a:t>
            </a:r>
          </a:p>
          <a:p>
            <a:r>
              <a:rPr lang="en-US" dirty="0"/>
              <a:t>Tae </a:t>
            </a:r>
            <a:r>
              <a:rPr lang="en-US" dirty="0" err="1"/>
              <a:t>Kweon</a:t>
            </a:r>
            <a:endParaRPr lang="en-US" dirty="0"/>
          </a:p>
        </p:txBody>
      </p:sp>
    </p:spTree>
    <p:extLst>
      <p:ext uri="{BB962C8B-B14F-4D97-AF65-F5344CB8AC3E}">
        <p14:creationId xmlns:p14="http://schemas.microsoft.com/office/powerpoint/2010/main" val="2512990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D055-2338-46CB-A330-91228C1A907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924B181-7284-40A4-9F52-2B6F4099BFA1}"/>
              </a:ext>
            </a:extLst>
          </p:cNvPr>
          <p:cNvSpPr>
            <a:spLocks noGrp="1"/>
          </p:cNvSpPr>
          <p:nvPr>
            <p:ph idx="1"/>
          </p:nvPr>
        </p:nvSpPr>
        <p:spPr/>
        <p:txBody>
          <a:bodyPr/>
          <a:lstStyle/>
          <a:p>
            <a:r>
              <a:rPr lang="en-US" dirty="0"/>
              <a:t>We introduce a novel approach to predicting sequences of given pseudo random number generators (PRNGs) by proposing the use of deep convolutional networks (CNN) in a regression-based supervised learning process.</a:t>
            </a:r>
          </a:p>
          <a:p>
            <a:r>
              <a:rPr lang="en-US" dirty="0"/>
              <a:t>We also provide an experimental framework for the latter and, in addition to building off of existing prediction models, we demonstrate that the cryptographic strength of each consecutive PRNG increases, while prediction success rates (even with learning) are generally less effective.</a:t>
            </a:r>
          </a:p>
        </p:txBody>
      </p:sp>
    </p:spTree>
    <p:extLst>
      <p:ext uri="{BB962C8B-B14F-4D97-AF65-F5344CB8AC3E}">
        <p14:creationId xmlns:p14="http://schemas.microsoft.com/office/powerpoint/2010/main" val="3143550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71332-4BC7-4976-859C-FE18A488211D}"/>
              </a:ext>
            </a:extLst>
          </p:cNvPr>
          <p:cNvSpPr>
            <a:spLocks noGrp="1"/>
          </p:cNvSpPr>
          <p:nvPr>
            <p:ph type="title"/>
          </p:nvPr>
        </p:nvSpPr>
        <p:spPr/>
        <p:txBody>
          <a:bodyPr/>
          <a:lstStyle/>
          <a:p>
            <a:r>
              <a:rPr lang="en-US" dirty="0"/>
              <a:t>PRNG Methods and seeding</a:t>
            </a:r>
          </a:p>
        </p:txBody>
      </p:sp>
      <p:sp>
        <p:nvSpPr>
          <p:cNvPr id="3" name="Content Placeholder 2">
            <a:extLst>
              <a:ext uri="{FF2B5EF4-FFF2-40B4-BE49-F238E27FC236}">
                <a16:creationId xmlns:a16="http://schemas.microsoft.com/office/drawing/2014/main" id="{8B942E25-F64F-4101-A1CB-4C4ACB97C66C}"/>
              </a:ext>
            </a:extLst>
          </p:cNvPr>
          <p:cNvSpPr>
            <a:spLocks noGrp="1"/>
          </p:cNvSpPr>
          <p:nvPr>
            <p:ph idx="1"/>
          </p:nvPr>
        </p:nvSpPr>
        <p:spPr/>
        <p:txBody>
          <a:bodyPr/>
          <a:lstStyle/>
          <a:p>
            <a:r>
              <a:rPr lang="en-US" dirty="0"/>
              <a:t>Middle-square method (1946)</a:t>
            </a:r>
          </a:p>
          <a:p>
            <a:r>
              <a:rPr lang="en-US" dirty="0"/>
              <a:t>Linear congruential generator (1958)</a:t>
            </a:r>
          </a:p>
          <a:p>
            <a:r>
              <a:rPr lang="en-US" dirty="0"/>
              <a:t>Lagged Fibonacci (1965)</a:t>
            </a:r>
          </a:p>
          <a:p>
            <a:r>
              <a:rPr lang="en-US" dirty="0"/>
              <a:t>Park-Miller (1988)</a:t>
            </a:r>
          </a:p>
          <a:p>
            <a:r>
              <a:rPr lang="en-US" dirty="0"/>
              <a:t>Mersenne Twister (1998)</a:t>
            </a:r>
          </a:p>
        </p:txBody>
      </p:sp>
    </p:spTree>
    <p:extLst>
      <p:ext uri="{BB962C8B-B14F-4D97-AF65-F5344CB8AC3E}">
        <p14:creationId xmlns:p14="http://schemas.microsoft.com/office/powerpoint/2010/main" val="105472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9558-B03D-494D-B955-8709BBE46ACF}"/>
              </a:ext>
            </a:extLst>
          </p:cNvPr>
          <p:cNvSpPr>
            <a:spLocks noGrp="1"/>
          </p:cNvSpPr>
          <p:nvPr>
            <p:ph type="title"/>
          </p:nvPr>
        </p:nvSpPr>
        <p:spPr/>
        <p:txBody>
          <a:bodyPr/>
          <a:lstStyle/>
          <a:p>
            <a:r>
              <a:rPr lang="en-US" dirty="0"/>
              <a:t>1-D Experimental design</a:t>
            </a:r>
          </a:p>
        </p:txBody>
      </p:sp>
      <p:pic>
        <p:nvPicPr>
          <p:cNvPr id="9" name="Picture 8" descr="A close up of a hanger&#10;&#10;Description automatically generated">
            <a:extLst>
              <a:ext uri="{FF2B5EF4-FFF2-40B4-BE49-F238E27FC236}">
                <a16:creationId xmlns:a16="http://schemas.microsoft.com/office/drawing/2014/main" id="{BCE0F444-0675-49F9-9985-C1F67E0C4EAC}"/>
              </a:ext>
            </a:extLst>
          </p:cNvPr>
          <p:cNvPicPr>
            <a:picLocks noChangeAspect="1"/>
          </p:cNvPicPr>
          <p:nvPr/>
        </p:nvPicPr>
        <p:blipFill>
          <a:blip r:embed="rId3"/>
          <a:stretch>
            <a:fillRect/>
          </a:stretch>
        </p:blipFill>
        <p:spPr>
          <a:xfrm>
            <a:off x="2468346" y="2289934"/>
            <a:ext cx="6574986" cy="2517202"/>
          </a:xfrm>
          <a:prstGeom prst="rect">
            <a:avLst/>
          </a:prstGeom>
        </p:spPr>
      </p:pic>
    </p:spTree>
    <p:extLst>
      <p:ext uri="{BB962C8B-B14F-4D97-AF65-F5344CB8AC3E}">
        <p14:creationId xmlns:p14="http://schemas.microsoft.com/office/powerpoint/2010/main" val="3491126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C450-3AC0-45E1-839C-75DAB2C61C3D}"/>
              </a:ext>
            </a:extLst>
          </p:cNvPr>
          <p:cNvSpPr>
            <a:spLocks noGrp="1"/>
          </p:cNvSpPr>
          <p:nvPr>
            <p:ph type="title"/>
          </p:nvPr>
        </p:nvSpPr>
        <p:spPr/>
        <p:txBody>
          <a:bodyPr/>
          <a:lstStyle/>
          <a:p>
            <a:r>
              <a:rPr lang="en-US" dirty="0"/>
              <a:t>2-D Experimental Design</a:t>
            </a:r>
          </a:p>
        </p:txBody>
      </p:sp>
      <p:pic>
        <p:nvPicPr>
          <p:cNvPr id="4" name="Content Placeholder 4" descr="A close up of a piece of paper&#10;&#10;Description automatically generated">
            <a:extLst>
              <a:ext uri="{FF2B5EF4-FFF2-40B4-BE49-F238E27FC236}">
                <a16:creationId xmlns:a16="http://schemas.microsoft.com/office/drawing/2014/main" id="{E7EA1F5D-5B44-4470-87F4-318FFAFB0F6C}"/>
              </a:ext>
            </a:extLst>
          </p:cNvPr>
          <p:cNvPicPr>
            <a:picLocks noChangeAspect="1"/>
          </p:cNvPicPr>
          <p:nvPr/>
        </p:nvPicPr>
        <p:blipFill>
          <a:blip r:embed="rId3"/>
          <a:stretch>
            <a:fillRect/>
          </a:stretch>
        </p:blipFill>
        <p:spPr>
          <a:xfrm>
            <a:off x="3318587" y="2153864"/>
            <a:ext cx="5057775" cy="3190875"/>
          </a:xfrm>
          <a:prstGeom prst="rect">
            <a:avLst/>
          </a:prstGeom>
        </p:spPr>
      </p:pic>
    </p:spTree>
    <p:extLst>
      <p:ext uri="{BB962C8B-B14F-4D97-AF65-F5344CB8AC3E}">
        <p14:creationId xmlns:p14="http://schemas.microsoft.com/office/powerpoint/2010/main" val="2182015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FF92-4B60-4720-AF6D-67D4344EBD8F}"/>
              </a:ext>
            </a:extLst>
          </p:cNvPr>
          <p:cNvSpPr>
            <a:spLocks noGrp="1"/>
          </p:cNvSpPr>
          <p:nvPr>
            <p:ph type="title"/>
          </p:nvPr>
        </p:nvSpPr>
        <p:spPr/>
        <p:txBody>
          <a:bodyPr/>
          <a:lstStyle/>
          <a:p>
            <a:r>
              <a:rPr lang="en-US" dirty="0"/>
              <a:t>Predictive Model</a:t>
            </a:r>
          </a:p>
        </p:txBody>
      </p:sp>
      <p:pic>
        <p:nvPicPr>
          <p:cNvPr id="4" name="Picture 3" descr="A picture containing clock&#10;&#10;Description automatically generated">
            <a:extLst>
              <a:ext uri="{FF2B5EF4-FFF2-40B4-BE49-F238E27FC236}">
                <a16:creationId xmlns:a16="http://schemas.microsoft.com/office/drawing/2014/main" id="{3954A5B6-71CD-4D14-AA81-9664DBA7547B}"/>
              </a:ext>
            </a:extLst>
          </p:cNvPr>
          <p:cNvPicPr>
            <a:picLocks noChangeAspect="1"/>
          </p:cNvPicPr>
          <p:nvPr/>
        </p:nvPicPr>
        <p:blipFill rotWithShape="1">
          <a:blip r:embed="rId3"/>
          <a:srcRect b="32015"/>
          <a:stretch/>
        </p:blipFill>
        <p:spPr>
          <a:xfrm>
            <a:off x="1710889" y="2602303"/>
            <a:ext cx="8339945" cy="1843274"/>
          </a:xfrm>
          <a:prstGeom prst="rect">
            <a:avLst/>
          </a:prstGeom>
        </p:spPr>
      </p:pic>
    </p:spTree>
    <p:extLst>
      <p:ext uri="{BB962C8B-B14F-4D97-AF65-F5344CB8AC3E}">
        <p14:creationId xmlns:p14="http://schemas.microsoft.com/office/powerpoint/2010/main" val="1632947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23B3-6734-4E1A-BD43-3A76472D60B8}"/>
              </a:ext>
            </a:extLst>
          </p:cNvPr>
          <p:cNvSpPr>
            <a:spLocks noGrp="1"/>
          </p:cNvSpPr>
          <p:nvPr>
            <p:ph type="title"/>
          </p:nvPr>
        </p:nvSpPr>
        <p:spPr/>
        <p:txBody>
          <a:bodyPr/>
          <a:lstStyle/>
          <a:p>
            <a:r>
              <a:rPr lang="en-US" dirty="0"/>
              <a:t>Experimental Framework and Logging</a:t>
            </a:r>
          </a:p>
        </p:txBody>
      </p:sp>
      <p:pic>
        <p:nvPicPr>
          <p:cNvPr id="5" name="Content Placeholder 4" descr="A screenshot of a social media post&#10;&#10;Description automatically generated">
            <a:extLst>
              <a:ext uri="{FF2B5EF4-FFF2-40B4-BE49-F238E27FC236}">
                <a16:creationId xmlns:a16="http://schemas.microsoft.com/office/drawing/2014/main" id="{326435EF-5AE4-4F7A-BC5B-BB5E14CA0784}"/>
              </a:ext>
            </a:extLst>
          </p:cNvPr>
          <p:cNvPicPr>
            <a:picLocks noGrp="1" noChangeAspect="1"/>
          </p:cNvPicPr>
          <p:nvPr>
            <p:ph idx="1"/>
          </p:nvPr>
        </p:nvPicPr>
        <p:blipFill>
          <a:blip r:embed="rId3"/>
          <a:stretch>
            <a:fillRect/>
          </a:stretch>
        </p:blipFill>
        <p:spPr>
          <a:xfrm>
            <a:off x="2481963" y="2052638"/>
            <a:ext cx="6189849" cy="4195762"/>
          </a:xfrm>
        </p:spPr>
      </p:pic>
    </p:spTree>
    <p:extLst>
      <p:ext uri="{BB962C8B-B14F-4D97-AF65-F5344CB8AC3E}">
        <p14:creationId xmlns:p14="http://schemas.microsoft.com/office/powerpoint/2010/main" val="15225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B198-8C5D-490F-909F-441CCA0F31D4}"/>
              </a:ext>
            </a:extLst>
          </p:cNvPr>
          <p:cNvSpPr>
            <a:spLocks noGrp="1"/>
          </p:cNvSpPr>
          <p:nvPr>
            <p:ph type="title"/>
          </p:nvPr>
        </p:nvSpPr>
        <p:spPr/>
        <p:txBody>
          <a:bodyPr/>
          <a:lstStyle/>
          <a:p>
            <a:r>
              <a:rPr lang="en-US" dirty="0"/>
              <a:t>Results</a:t>
            </a:r>
          </a:p>
        </p:txBody>
      </p:sp>
      <p:pic>
        <p:nvPicPr>
          <p:cNvPr id="4" name="Content Placeholder 3" descr="A screenshot of text&#10;&#10;Description automatically generated">
            <a:extLst>
              <a:ext uri="{FF2B5EF4-FFF2-40B4-BE49-F238E27FC236}">
                <a16:creationId xmlns:a16="http://schemas.microsoft.com/office/drawing/2014/main" id="{8467DFD1-EF90-49EF-8AAF-D91E8BC397DE}"/>
              </a:ext>
            </a:extLst>
          </p:cNvPr>
          <p:cNvPicPr>
            <a:picLocks noGrp="1" noChangeAspect="1"/>
          </p:cNvPicPr>
          <p:nvPr>
            <p:ph idx="1"/>
          </p:nvPr>
        </p:nvPicPr>
        <p:blipFill>
          <a:blip r:embed="rId3"/>
          <a:stretch>
            <a:fillRect/>
          </a:stretch>
        </p:blipFill>
        <p:spPr>
          <a:xfrm>
            <a:off x="3946317" y="3855534"/>
            <a:ext cx="3929285" cy="2709852"/>
          </a:xfrm>
          <a:prstGeom prst="rect">
            <a:avLst/>
          </a:prstGeom>
        </p:spPr>
      </p:pic>
      <p:pic>
        <p:nvPicPr>
          <p:cNvPr id="6" name="Picture 5">
            <a:extLst>
              <a:ext uri="{FF2B5EF4-FFF2-40B4-BE49-F238E27FC236}">
                <a16:creationId xmlns:a16="http://schemas.microsoft.com/office/drawing/2014/main" id="{CDB376C7-9086-4766-94C7-6751F04DE0D8}"/>
              </a:ext>
            </a:extLst>
          </p:cNvPr>
          <p:cNvPicPr>
            <a:picLocks noChangeAspect="1"/>
          </p:cNvPicPr>
          <p:nvPr/>
        </p:nvPicPr>
        <p:blipFill>
          <a:blip r:embed="rId4"/>
          <a:stretch>
            <a:fillRect/>
          </a:stretch>
        </p:blipFill>
        <p:spPr>
          <a:xfrm>
            <a:off x="2039276" y="1271676"/>
            <a:ext cx="3505813" cy="233720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5310900-CB9D-4C41-870D-38E48DDD070E}"/>
              </a:ext>
            </a:extLst>
          </p:cNvPr>
          <p:cNvPicPr>
            <a:picLocks noChangeAspect="1"/>
          </p:cNvPicPr>
          <p:nvPr/>
        </p:nvPicPr>
        <p:blipFill>
          <a:blip r:embed="rId5"/>
          <a:stretch>
            <a:fillRect/>
          </a:stretch>
        </p:blipFill>
        <p:spPr>
          <a:xfrm>
            <a:off x="6045055" y="1271676"/>
            <a:ext cx="3505813" cy="2337208"/>
          </a:xfrm>
          <a:prstGeom prst="rect">
            <a:avLst/>
          </a:prstGeom>
        </p:spPr>
      </p:pic>
      <p:sp>
        <p:nvSpPr>
          <p:cNvPr id="10" name="TextBox 9">
            <a:extLst>
              <a:ext uri="{FF2B5EF4-FFF2-40B4-BE49-F238E27FC236}">
                <a16:creationId xmlns:a16="http://schemas.microsoft.com/office/drawing/2014/main" id="{3B143CAF-F510-4127-B870-3FC5FD02A485}"/>
              </a:ext>
            </a:extLst>
          </p:cNvPr>
          <p:cNvSpPr txBox="1"/>
          <p:nvPr/>
        </p:nvSpPr>
        <p:spPr>
          <a:xfrm>
            <a:off x="163441" y="2070948"/>
            <a:ext cx="1875835" cy="369332"/>
          </a:xfrm>
          <a:prstGeom prst="rect">
            <a:avLst/>
          </a:prstGeom>
          <a:noFill/>
        </p:spPr>
        <p:txBody>
          <a:bodyPr wrap="none" rtlCol="0">
            <a:spAutoFit/>
          </a:bodyPr>
          <a:lstStyle/>
          <a:p>
            <a:r>
              <a:rPr lang="en-US" dirty="0"/>
              <a:t>Middle Square</a:t>
            </a:r>
          </a:p>
        </p:txBody>
      </p:sp>
      <p:sp>
        <p:nvSpPr>
          <p:cNvPr id="11" name="TextBox 10">
            <a:extLst>
              <a:ext uri="{FF2B5EF4-FFF2-40B4-BE49-F238E27FC236}">
                <a16:creationId xmlns:a16="http://schemas.microsoft.com/office/drawing/2014/main" id="{769ECC8A-B4D0-4536-8DAE-7E25F39DA719}"/>
              </a:ext>
            </a:extLst>
          </p:cNvPr>
          <p:cNvSpPr txBox="1"/>
          <p:nvPr/>
        </p:nvSpPr>
        <p:spPr>
          <a:xfrm>
            <a:off x="9624645" y="2053145"/>
            <a:ext cx="2077813" cy="369332"/>
          </a:xfrm>
          <a:prstGeom prst="rect">
            <a:avLst/>
          </a:prstGeom>
          <a:noFill/>
        </p:spPr>
        <p:txBody>
          <a:bodyPr wrap="none" rtlCol="0">
            <a:spAutoFit/>
          </a:bodyPr>
          <a:lstStyle/>
          <a:p>
            <a:r>
              <a:rPr lang="en-US" dirty="0"/>
              <a:t>Mersenne Twister</a:t>
            </a:r>
          </a:p>
        </p:txBody>
      </p:sp>
    </p:spTree>
    <p:extLst>
      <p:ext uri="{BB962C8B-B14F-4D97-AF65-F5344CB8AC3E}">
        <p14:creationId xmlns:p14="http://schemas.microsoft.com/office/powerpoint/2010/main" val="1216762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F30101-685D-45DE-9DB6-1F040B2FD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661AA8-FA16-4E58-B6CE-5E6FE2A0946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1FC55D3-F645-4907-9137-B16FB6054B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design</Template>
  <TotalTime>0</TotalTime>
  <Words>193</Words>
  <Application>Microsoft Office PowerPoint</Application>
  <PresentationFormat>Widescreen</PresentationFormat>
  <Paragraphs>38</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Century Gothic</vt:lpstr>
      <vt:lpstr>Segoe UI</vt:lpstr>
      <vt:lpstr>Wingdings 3</vt:lpstr>
      <vt:lpstr>Ion</vt:lpstr>
      <vt:lpstr>Predicting Pseudo Random Values Using Convolutional Neural Networks</vt:lpstr>
      <vt:lpstr>Introduction</vt:lpstr>
      <vt:lpstr>PRNG Methods and seeding</vt:lpstr>
      <vt:lpstr>1-D Experimental design</vt:lpstr>
      <vt:lpstr>2-D Experimental Design</vt:lpstr>
      <vt:lpstr>Predictive Model</vt:lpstr>
      <vt:lpstr>Experimental Framework and Logging</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2020-05-01T18:59:45Z</dcterms:created>
  <dcterms:modified xsi:type="dcterms:W3CDTF">2020-05-01T21:30:53Z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